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8" r:id="rId2"/>
    <p:sldId id="259" r:id="rId3"/>
  </p:sldIdLst>
  <p:sldSz cx="6858000" cy="9906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4"/>
    <p:restoredTop sz="95031"/>
  </p:normalViewPr>
  <p:slideViewPr>
    <p:cSldViewPr>
      <p:cViewPr>
        <p:scale>
          <a:sx n="125" d="100"/>
          <a:sy n="125" d="100"/>
        </p:scale>
        <p:origin x="-480" y="216"/>
      </p:cViewPr>
      <p:guideLst>
        <p:guide orient="horz" pos="3120"/>
        <p:guide pos="21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0" tIns="45775" rIns="91550" bIns="45775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550" tIns="45775" rIns="91550" bIns="45775"/>
          <a:lstStyle>
            <a:lvl1pPr algn="r">
              <a:defRPr sz="1200"/>
            </a:lvl1pPr>
          </a:lstStyle>
          <a:p>
            <a:fld id="{E2B2BC9D-A816-4D0A-858B-1D023B3A8ACA}" type="datetimeFigureOut">
              <a:rPr lang="ko-KR" altLang="en-US"/>
              <a:pPr/>
              <a:t>2014-11-21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19" y="4721186"/>
            <a:ext cx="5445760" cy="4472702"/>
          </a:xfrm>
          <a:prstGeom prst="rect">
            <a:avLst/>
          </a:prstGeom>
        </p:spPr>
        <p:txBody>
          <a:bodyPr vert="horz" lIns="91550" tIns="45775" rIns="91550" bIns="45775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6967"/>
          </a:xfrm>
          <a:prstGeom prst="rect">
            <a:avLst/>
          </a:prstGeom>
        </p:spPr>
        <p:txBody>
          <a:bodyPr vert="horz" lIns="91550" tIns="45775" rIns="91550" bIns="45775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550" tIns="45775" rIns="91550" bIns="45775" anchor="b"/>
          <a:lstStyle>
            <a:lvl1pPr algn="r">
              <a:defRPr sz="1200"/>
            </a:lvl1pPr>
          </a:lstStyle>
          <a:p>
            <a:fld id="{09F4262C-968C-4EE9-8164-CE16364706B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422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4262C-968C-4EE9-8164-CE16364706B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4262C-968C-4EE9-8164-CE16364706B3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7041-59B1-4EE2-9338-F0EF61AE5330}" type="datetimeFigureOut">
              <a:rPr lang="ko-KR" altLang="en-US" smtClean="0"/>
              <a:pPr/>
              <a:t>2014-11-21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1950-5A21-40E5-AA93-7B50877CB7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D7041-59B1-4EE2-9338-F0EF61AE5330}" type="datetimeFigureOut">
              <a:rPr lang="ko-KR" altLang="en-US"/>
              <a:pPr/>
              <a:t>2014-11-21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51950-5A21-40E5-AA93-7B50877CB734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8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1.jpeg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-10691" y="956556"/>
            <a:ext cx="6868691" cy="93610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34000"/>
                </a:schemeClr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1"/>
              </a:gs>
              <a:gs pos="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모서리가 둥근 직사각형 68"/>
          <p:cNvSpPr/>
          <p:nvPr/>
        </p:nvSpPr>
        <p:spPr>
          <a:xfrm>
            <a:off x="234080" y="4864548"/>
            <a:ext cx="6505192" cy="506122"/>
          </a:xfrm>
          <a:prstGeom prst="roundRect">
            <a:avLst>
              <a:gd name="adj" fmla="val 11209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150540" y="4953000"/>
            <a:ext cx="148030" cy="3292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258791" y="5836011"/>
            <a:ext cx="1287016" cy="815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직사각형 32"/>
          <p:cNvSpPr txBox="1"/>
          <p:nvPr/>
        </p:nvSpPr>
        <p:spPr>
          <a:xfrm>
            <a:off x="4429683" y="8280480"/>
            <a:ext cx="2232248" cy="1071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800"/>
          </a:p>
          <a:p>
            <a:endParaRPr lang="ko-KR" altLang="en-US" sz="800"/>
          </a:p>
          <a:p>
            <a:endParaRPr lang="ko-KR" altLang="en-US" sz="800"/>
          </a:p>
          <a:p>
            <a:pPr lvl="0"/>
            <a:r>
              <a:rPr lang="ko-KR" altLang="en-US" sz="800"/>
              <a:t>    </a:t>
            </a:r>
          </a:p>
          <a:p>
            <a:pPr lvl="0"/>
            <a:endParaRPr lang="ko-KR" altLang="en-US" sz="800"/>
          </a:p>
          <a:p>
            <a:pPr lvl="0"/>
            <a:endParaRPr lang="ko-KR" altLang="en-US" sz="800"/>
          </a:p>
          <a:p>
            <a:pPr lvl="0"/>
            <a:endParaRPr lang="ko-KR" altLang="en-US" sz="800"/>
          </a:p>
          <a:p>
            <a:pPr lvl="0"/>
            <a:endParaRPr lang="ko-KR" altLang="en-US" sz="80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alphaModFix/>
            <a:lum/>
          </a:blip>
          <a:stretch>
            <a:fillRect/>
          </a:stretch>
        </p:blipFill>
        <p:spPr>
          <a:xfrm>
            <a:off x="5359871" y="8227126"/>
            <a:ext cx="762000" cy="85648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alphaModFix/>
            <a:lum/>
          </a:blip>
          <a:srcRect l="12300" t="5370" r="9730" b="27620"/>
          <a:stretch>
            <a:fillRect/>
          </a:stretch>
        </p:blipFill>
        <p:spPr>
          <a:xfrm>
            <a:off x="5789382" y="8494387"/>
            <a:ext cx="800541" cy="58922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 cstate="print">
            <a:alphaModFix/>
            <a:lum/>
          </a:blip>
          <a:stretch>
            <a:fillRect/>
          </a:stretch>
        </p:blipFill>
        <p:spPr>
          <a:xfrm>
            <a:off x="5662947" y="5836012"/>
            <a:ext cx="948350" cy="815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7" cstate="print">
            <a:alphaModFix/>
            <a:lum/>
          </a:blip>
          <a:stretch>
            <a:fillRect/>
          </a:stretch>
        </p:blipFill>
        <p:spPr>
          <a:xfrm>
            <a:off x="4249663" y="6980760"/>
            <a:ext cx="1296144" cy="963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8" cstate="print">
            <a:alphaModFix/>
            <a:lum/>
          </a:blip>
          <a:stretch>
            <a:fillRect/>
          </a:stretch>
        </p:blipFill>
        <p:spPr>
          <a:xfrm>
            <a:off x="5662947" y="6980760"/>
            <a:ext cx="940358" cy="963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9" cstate="print">
            <a:alphaModFix/>
            <a:lum/>
          </a:blip>
          <a:stretch>
            <a:fillRect/>
          </a:stretch>
        </p:blipFill>
        <p:spPr>
          <a:xfrm>
            <a:off x="4357675" y="8291526"/>
            <a:ext cx="881074" cy="881074"/>
          </a:xfrm>
          <a:prstGeom prst="rect">
            <a:avLst/>
          </a:prstGeom>
        </p:spPr>
      </p:pic>
      <p:sp>
        <p:nvSpPr>
          <p:cNvPr id="30" name="직사각형 29"/>
          <p:cNvSpPr txBox="1"/>
          <p:nvPr/>
        </p:nvSpPr>
        <p:spPr>
          <a:xfrm>
            <a:off x="4577891" y="6693993"/>
            <a:ext cx="72008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8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환기 실시</a:t>
            </a:r>
          </a:p>
        </p:txBody>
      </p:sp>
      <p:sp>
        <p:nvSpPr>
          <p:cNvPr id="31" name="직사각형 30"/>
          <p:cNvSpPr txBox="1"/>
          <p:nvPr/>
        </p:nvSpPr>
        <p:spPr>
          <a:xfrm>
            <a:off x="5833839" y="6693993"/>
            <a:ext cx="72008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8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접지 실시</a:t>
            </a:r>
          </a:p>
        </p:txBody>
      </p:sp>
      <p:sp>
        <p:nvSpPr>
          <p:cNvPr id="32" name="직사각형 31"/>
          <p:cNvSpPr txBox="1"/>
          <p:nvPr/>
        </p:nvSpPr>
        <p:spPr>
          <a:xfrm>
            <a:off x="5617815" y="9139078"/>
            <a:ext cx="1044116" cy="214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800" b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불꽃비산 방지조치</a:t>
            </a:r>
          </a:p>
        </p:txBody>
      </p:sp>
      <p:sp>
        <p:nvSpPr>
          <p:cNvPr id="34" name="직사각형 33"/>
          <p:cNvSpPr txBox="1"/>
          <p:nvPr/>
        </p:nvSpPr>
        <p:spPr>
          <a:xfrm>
            <a:off x="4433875" y="9138639"/>
            <a:ext cx="10081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800" b="1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접지클램프</a:t>
            </a:r>
            <a:r>
              <a:rPr lang="ko-KR" altLang="en-US" sz="8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 활용</a:t>
            </a:r>
          </a:p>
        </p:txBody>
      </p:sp>
      <p:sp>
        <p:nvSpPr>
          <p:cNvPr id="26" name="직사각형 31"/>
          <p:cNvSpPr txBox="1"/>
          <p:nvPr/>
        </p:nvSpPr>
        <p:spPr>
          <a:xfrm>
            <a:off x="4475368" y="7981710"/>
            <a:ext cx="9251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8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배관 </a:t>
            </a:r>
            <a:r>
              <a:rPr lang="ko-KR" altLang="en-US" sz="800" b="1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어스본딩</a:t>
            </a:r>
            <a:endParaRPr lang="ko-KR" altLang="en-US" sz="800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</a:endParaRPr>
          </a:p>
        </p:txBody>
      </p:sp>
      <p:sp>
        <p:nvSpPr>
          <p:cNvPr id="36" name="직사각형 31"/>
          <p:cNvSpPr txBox="1"/>
          <p:nvPr/>
        </p:nvSpPr>
        <p:spPr>
          <a:xfrm>
            <a:off x="5761831" y="7982149"/>
            <a:ext cx="745107" cy="214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800" b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제전복 착용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348880" y="2576735"/>
            <a:ext cx="1769487" cy="1554129"/>
            <a:chOff x="2663477" y="1546960"/>
            <a:chExt cx="3963974" cy="3695393"/>
          </a:xfrm>
        </p:grpSpPr>
        <p:grpSp>
          <p:nvGrpSpPr>
            <p:cNvPr id="40" name="그룹 39"/>
            <p:cNvGrpSpPr/>
            <p:nvPr/>
          </p:nvGrpSpPr>
          <p:grpSpPr>
            <a:xfrm>
              <a:off x="2679356" y="1546960"/>
              <a:ext cx="3679626" cy="3695393"/>
              <a:chOff x="2679356" y="2008165"/>
              <a:chExt cx="3679626" cy="3695393"/>
            </a:xfrm>
          </p:grpSpPr>
          <p:sp>
            <p:nvSpPr>
              <p:cNvPr id="45" name="타원 44"/>
              <p:cNvSpPr/>
              <p:nvPr/>
            </p:nvSpPr>
            <p:spPr>
              <a:xfrm>
                <a:off x="3886186" y="3224827"/>
                <a:ext cx="1219354" cy="121935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막힌 원호 45"/>
              <p:cNvSpPr/>
              <p:nvPr/>
            </p:nvSpPr>
            <p:spPr>
              <a:xfrm>
                <a:off x="2679356" y="2008165"/>
                <a:ext cx="3613351" cy="3613351"/>
              </a:xfrm>
              <a:prstGeom prst="blockArc">
                <a:avLst>
                  <a:gd name="adj1" fmla="val 9043358"/>
                  <a:gd name="adj2" fmla="val 16193822"/>
                  <a:gd name="adj3" fmla="val 30681"/>
                </a:avLst>
              </a:prstGeom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막힌 원호 46"/>
              <p:cNvSpPr/>
              <p:nvPr/>
            </p:nvSpPr>
            <p:spPr>
              <a:xfrm rot="7200000">
                <a:off x="2745631" y="2008165"/>
                <a:ext cx="3613351" cy="3613351"/>
              </a:xfrm>
              <a:prstGeom prst="blockArc">
                <a:avLst>
                  <a:gd name="adj1" fmla="val 9043358"/>
                  <a:gd name="adj2" fmla="val 16193822"/>
                  <a:gd name="adj3" fmla="val 30681"/>
                </a:avLst>
              </a:prstGeom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막힌 원호 47"/>
              <p:cNvSpPr/>
              <p:nvPr/>
            </p:nvSpPr>
            <p:spPr>
              <a:xfrm rot="14400000">
                <a:off x="2689186" y="2090207"/>
                <a:ext cx="3613351" cy="3613351"/>
              </a:xfrm>
              <a:prstGeom prst="blockArc">
                <a:avLst>
                  <a:gd name="adj1" fmla="val 9043358"/>
                  <a:gd name="adj2" fmla="val 16193822"/>
                  <a:gd name="adj3" fmla="val 30681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WordArt 4"/>
            <p:cNvSpPr>
              <a:spLocks noChangeArrowheads="1" noChangeShapeType="1" noTextEdit="1"/>
            </p:cNvSpPr>
            <p:nvPr/>
          </p:nvSpPr>
          <p:spPr bwMode="auto">
            <a:xfrm>
              <a:off x="2663477" y="2378552"/>
              <a:ext cx="1296143" cy="38507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3600" kern="10" dirty="0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   위험물</a:t>
              </a:r>
              <a:endParaRPr lang="ko-KR" altLang="en-US" sz="3600" kern="10" dirty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태백B" panose="02030600000101010101" pitchFamily="18" charset="-127"/>
                <a:ea typeface="HY태백B" panose="02030600000101010101" pitchFamily="18" charset="-127"/>
              </a:endParaRPr>
            </a:p>
          </p:txBody>
        </p:sp>
        <p:sp>
          <p:nvSpPr>
            <p:cNvPr id="4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5148064" y="2378552"/>
              <a:ext cx="1479387" cy="38507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3600" kern="10" dirty="0" err="1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점화원</a:t>
              </a:r>
              <a:r>
                <a:rPr lang="ko-KR" altLang="en-US" sz="3600" kern="10" dirty="0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      </a:t>
              </a:r>
              <a:endParaRPr lang="ko-KR" altLang="en-US" sz="3600" kern="10" dirty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태백B" panose="02030600000101010101" pitchFamily="18" charset="-127"/>
                <a:ea typeface="HY태백B" panose="02030600000101010101" pitchFamily="18" charset="-127"/>
              </a:endParaRPr>
            </a:p>
          </p:txBody>
        </p:sp>
        <p:sp>
          <p:nvSpPr>
            <p:cNvPr id="4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3904234" y="4460097"/>
              <a:ext cx="1296143" cy="38507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3600" kern="10" dirty="0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산소</a:t>
              </a:r>
              <a:r>
                <a:rPr lang="en-US" altLang="ko-KR" sz="3600" kern="10" dirty="0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(</a:t>
              </a:r>
              <a:r>
                <a:rPr lang="ko-KR" altLang="en-US" sz="3600" kern="10" dirty="0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공기</a:t>
              </a:r>
              <a:r>
                <a:rPr lang="en-US" altLang="ko-KR" sz="3600" kern="10" dirty="0" smtClean="0">
                  <a:ln w="18415" cmpd="sng">
                    <a:noFill/>
                    <a:prstDash val="solid"/>
                  </a:ln>
                  <a:effectLst>
                    <a:glow rad="63500">
                      <a:schemeClr val="bg1"/>
                    </a:glow>
                  </a:effectLst>
                  <a:latin typeface="HY태백B" panose="02030600000101010101" pitchFamily="18" charset="-127"/>
                  <a:ea typeface="HY태백B" panose="02030600000101010101" pitchFamily="18" charset="-127"/>
                </a:rPr>
                <a:t>)</a:t>
              </a:r>
              <a:endParaRPr lang="ko-KR" altLang="en-US" sz="3600" kern="10" dirty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태백B" panose="02030600000101010101" pitchFamily="18" charset="-127"/>
                <a:ea typeface="HY태백B" panose="02030600000101010101" pitchFamily="18" charset="-127"/>
              </a:endParaRPr>
            </a:p>
          </p:txBody>
        </p:sp>
        <p:sp>
          <p:nvSpPr>
            <p:cNvPr id="44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012327" y="3161100"/>
              <a:ext cx="919714" cy="38507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3600" kern="10" dirty="0" smtClean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glow rad="254000">
                      <a:srgbClr val="FF0000"/>
                    </a:glo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화재</a:t>
              </a:r>
              <a:endParaRPr lang="ko-KR" altLang="en-US" sz="3600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254000">
                    <a:srgbClr val="FF0000"/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440668" y="2345760"/>
            <a:ext cx="176419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400" b="1" dirty="0">
                <a:effectLst/>
                <a:latin typeface="+mn-ea"/>
              </a:rPr>
              <a:t>▪ </a:t>
            </a:r>
            <a:r>
              <a:rPr lang="ko-KR" altLang="en-US" sz="1400" b="1" dirty="0" smtClean="0">
                <a:effectLst/>
                <a:latin typeface="+mn-ea"/>
              </a:rPr>
              <a:t> 휘발유 </a:t>
            </a:r>
            <a:r>
              <a:rPr lang="ko-KR" altLang="en-US" sz="1400" b="1" dirty="0">
                <a:effectLst/>
                <a:latin typeface="+mn-ea"/>
              </a:rPr>
              <a:t>등 유류</a:t>
            </a:r>
          </a:p>
          <a:p>
            <a:pPr>
              <a:lnSpc>
                <a:spcPts val="2200"/>
              </a:lnSpc>
            </a:pPr>
            <a:r>
              <a:rPr lang="ko-KR" altLang="en-US" sz="1400" b="1" dirty="0" smtClean="0">
                <a:effectLst/>
                <a:latin typeface="+mn-ea"/>
              </a:rPr>
              <a:t>▪  </a:t>
            </a:r>
            <a:r>
              <a:rPr lang="en-US" altLang="ko-KR" sz="1400" b="1" dirty="0">
                <a:effectLst/>
                <a:latin typeface="+mn-ea"/>
              </a:rPr>
              <a:t>LPG, </a:t>
            </a:r>
            <a:r>
              <a:rPr lang="ko-KR" altLang="en-US" sz="1400" b="1" dirty="0">
                <a:effectLst/>
                <a:latin typeface="+mn-ea"/>
              </a:rPr>
              <a:t>도시가스</a:t>
            </a:r>
          </a:p>
          <a:p>
            <a:pPr>
              <a:lnSpc>
                <a:spcPts val="2200"/>
              </a:lnSpc>
            </a:pPr>
            <a:r>
              <a:rPr lang="ko-KR" altLang="en-US" sz="1400" b="1" dirty="0" smtClean="0">
                <a:effectLst/>
                <a:latin typeface="+mn-ea"/>
              </a:rPr>
              <a:t>▪  </a:t>
            </a:r>
            <a:r>
              <a:rPr lang="ko-KR" altLang="en-US" sz="1400" b="1" dirty="0" err="1">
                <a:effectLst/>
                <a:latin typeface="+mn-ea"/>
              </a:rPr>
              <a:t>신너</a:t>
            </a:r>
            <a:r>
              <a:rPr lang="ko-KR" altLang="en-US" sz="1400" b="1" dirty="0">
                <a:effectLst/>
                <a:latin typeface="+mn-ea"/>
              </a:rPr>
              <a:t> 등 유기용제</a:t>
            </a:r>
          </a:p>
          <a:p>
            <a:pPr>
              <a:lnSpc>
                <a:spcPts val="2200"/>
              </a:lnSpc>
            </a:pPr>
            <a:r>
              <a:rPr lang="ko-KR" altLang="en-US" sz="1400" b="1" dirty="0">
                <a:effectLst/>
                <a:latin typeface="+mn-ea"/>
              </a:rPr>
              <a:t>▪ </a:t>
            </a:r>
            <a:r>
              <a:rPr lang="ko-KR" altLang="en-US" sz="1400" b="1" dirty="0" smtClean="0">
                <a:effectLst/>
                <a:latin typeface="+mn-ea"/>
              </a:rPr>
              <a:t> 세척용제</a:t>
            </a:r>
            <a:endParaRPr lang="ko-KR" altLang="en-US" sz="1400" b="1" dirty="0">
              <a:effectLst/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400" b="1" dirty="0">
                <a:effectLst/>
                <a:latin typeface="+mn-ea"/>
              </a:rPr>
              <a:t>▪ </a:t>
            </a:r>
            <a:r>
              <a:rPr lang="ko-KR" altLang="en-US" sz="1400" b="1" dirty="0" smtClean="0">
                <a:effectLst/>
                <a:latin typeface="+mn-ea"/>
              </a:rPr>
              <a:t> 수소</a:t>
            </a:r>
            <a:r>
              <a:rPr lang="en-US" altLang="ko-KR" sz="1400" b="1" dirty="0">
                <a:effectLst/>
                <a:latin typeface="+mn-ea"/>
              </a:rPr>
              <a:t>, </a:t>
            </a:r>
            <a:r>
              <a:rPr lang="ko-KR" altLang="en-US" sz="1400" b="1" dirty="0">
                <a:effectLst/>
                <a:latin typeface="+mn-ea"/>
              </a:rPr>
              <a:t>아세틸렌</a:t>
            </a:r>
          </a:p>
          <a:p>
            <a:pPr>
              <a:lnSpc>
                <a:spcPts val="2200"/>
              </a:lnSpc>
            </a:pPr>
            <a:r>
              <a:rPr lang="ko-KR" altLang="en-US" sz="1400" b="1" dirty="0">
                <a:effectLst/>
                <a:latin typeface="+mn-ea"/>
              </a:rPr>
              <a:t>▪ </a:t>
            </a:r>
            <a:r>
              <a:rPr lang="ko-KR" altLang="en-US" sz="1400" b="1" dirty="0" smtClean="0">
                <a:effectLst/>
                <a:latin typeface="+mn-ea"/>
              </a:rPr>
              <a:t> </a:t>
            </a:r>
            <a:r>
              <a:rPr lang="ko-KR" altLang="en-US" sz="1400" b="1" dirty="0" err="1" smtClean="0">
                <a:effectLst/>
                <a:latin typeface="+mn-ea"/>
              </a:rPr>
              <a:t>알코올류</a:t>
            </a:r>
            <a:endParaRPr lang="ko-KR" altLang="en-US" sz="1400" b="1" dirty="0">
              <a:effectLst/>
              <a:latin typeface="+mn-ea"/>
            </a:endParaRPr>
          </a:p>
        </p:txBody>
      </p:sp>
      <p:sp>
        <p:nvSpPr>
          <p:cNvPr id="52" name="WordArt 4"/>
          <p:cNvSpPr>
            <a:spLocks noChangeArrowheads="1" noChangeShapeType="1" noTextEdit="1"/>
          </p:cNvSpPr>
          <p:nvPr/>
        </p:nvSpPr>
        <p:spPr bwMode="auto">
          <a:xfrm>
            <a:off x="453826" y="5001073"/>
            <a:ext cx="6134397" cy="23995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152437"/>
                  </a:glow>
                </a:effectLst>
                <a:latin typeface="HY울릉도B" pitchFamily="18" charset="-127"/>
                <a:ea typeface="HY울릉도B" pitchFamily="18" charset="-127"/>
              </a:rPr>
              <a:t>화재ㆍ폭발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152437"/>
                  </a:glow>
                </a:effectLst>
                <a:latin typeface="HY울릉도B" pitchFamily="18" charset="-127"/>
                <a:ea typeface="HY울릉도B" pitchFamily="18" charset="-127"/>
              </a:rPr>
              <a:t> 사고를 예방하려면 위험물과 </a:t>
            </a:r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152437"/>
                  </a:glow>
                </a:effectLst>
                <a:latin typeface="HY울릉도B" pitchFamily="18" charset="-127"/>
                <a:ea typeface="HY울릉도B" pitchFamily="18" charset="-127"/>
              </a:rPr>
              <a:t>점화원을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152437"/>
                  </a:glow>
                </a:effectLst>
                <a:latin typeface="HY울릉도B" pitchFamily="18" charset="-127"/>
                <a:ea typeface="HY울릉도B" pitchFamily="18" charset="-127"/>
              </a:rPr>
              <a:t> 제거해야 합니다</a:t>
            </a:r>
            <a:endParaRPr lang="ko-KR" altLang="en-US" sz="3600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glow rad="50800">
                  <a:srgbClr val="152437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260470" y="5673080"/>
            <a:ext cx="3806705" cy="3806553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59717" y="6544868"/>
            <a:ext cx="38899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●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유증기</a:t>
            </a: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등 인화성 물질이 존재하는 공간에서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>
                <a:solidFill>
                  <a:srgbClr val="000000"/>
                </a:solidFill>
              </a:rPr>
              <a:t>    작업하거나 인화성 물질 취급 시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  - </a:t>
            </a:r>
            <a:r>
              <a:rPr lang="ko-KR" altLang="en-US" sz="1200" dirty="0">
                <a:solidFill>
                  <a:srgbClr val="000000"/>
                </a:solidFill>
              </a:rPr>
              <a:t>용접 및 </a:t>
            </a:r>
            <a:r>
              <a:rPr lang="ko-KR" altLang="en-US" sz="1200" dirty="0" err="1">
                <a:solidFill>
                  <a:srgbClr val="000000"/>
                </a:solidFill>
              </a:rPr>
              <a:t>그라인딩</a:t>
            </a:r>
            <a:r>
              <a:rPr lang="ko-KR" altLang="en-US" sz="1200" dirty="0">
                <a:solidFill>
                  <a:srgbClr val="000000"/>
                </a:solidFill>
              </a:rPr>
              <a:t>  작업, </a:t>
            </a:r>
            <a:r>
              <a:rPr lang="ko-KR" altLang="en-US" sz="1200" dirty="0" err="1">
                <a:solidFill>
                  <a:srgbClr val="000000"/>
                </a:solidFill>
              </a:rPr>
              <a:t>비방폭형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</a:rPr>
              <a:t>전기기기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</a:rPr>
              <a:t>   </a:t>
            </a:r>
            <a:r>
              <a:rPr lang="ko-KR" altLang="en-US" sz="1200" dirty="0" smtClean="0">
                <a:solidFill>
                  <a:srgbClr val="000000"/>
                </a:solidFill>
              </a:rPr>
              <a:t>(손전등</a:t>
            </a:r>
            <a:r>
              <a:rPr lang="ko-KR" altLang="en-US" sz="1200" dirty="0">
                <a:solidFill>
                  <a:srgbClr val="000000"/>
                </a:solidFill>
              </a:rPr>
              <a:t>, 전동공구 등)의 사용을 금지하고</a:t>
            </a:r>
            <a:r>
              <a:rPr lang="ko-KR" altLang="en-US" sz="1200" dirty="0" smtClean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  - 제전화,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제전복</a:t>
            </a:r>
            <a:r>
              <a:rPr lang="ko-KR" altLang="en-US" sz="1200" dirty="0" smtClean="0">
                <a:solidFill>
                  <a:srgbClr val="000000"/>
                </a:solidFill>
              </a:rPr>
              <a:t> 착용으로 인체의 정전기를 없애고,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  -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접지클램프</a:t>
            </a:r>
            <a:r>
              <a:rPr lang="ko-KR" altLang="en-US" sz="1200" dirty="0" smtClean="0">
                <a:solidFill>
                  <a:srgbClr val="000000"/>
                </a:solidFill>
              </a:rPr>
              <a:t> 사용 등 접지조치로 설비의 정전기도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    제거해야 합니다.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-10691" y="0"/>
            <a:ext cx="6868691" cy="99256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WordArt 93"/>
          <p:cNvSpPr>
            <a:spLocks noChangeArrowheads="1" noChangeShapeType="1" noTextEdit="1"/>
          </p:cNvSpPr>
          <p:nvPr/>
        </p:nvSpPr>
        <p:spPr bwMode="auto">
          <a:xfrm>
            <a:off x="509071" y="219140"/>
            <a:ext cx="5800249" cy="48361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lIns="91428" tIns="45714" rIns="91428" bIns="45714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err="1" smtClean="0">
                <a:solidFill>
                  <a:schemeClr val="bg1"/>
                </a:solidFill>
                <a:effectLst>
                  <a:glow rad="1270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화재ㆍ폭발</a:t>
            </a:r>
            <a:r>
              <a:rPr lang="ko-KR" altLang="en-US" sz="3600" b="1" kern="10" dirty="0" smtClean="0">
                <a:solidFill>
                  <a:schemeClr val="bg1"/>
                </a:solidFill>
                <a:effectLst>
                  <a:glow rad="1270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 사고</a:t>
            </a:r>
            <a:r>
              <a:rPr lang="ko-KR" altLang="en-US" sz="3600" b="1" kern="1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600" b="1" kern="10" dirty="0" smtClean="0"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이렇게 예방하세요</a:t>
            </a:r>
            <a:endParaRPr lang="ko-KR" altLang="en-US" sz="3600" b="1" kern="10" dirty="0">
              <a:effectLst>
                <a:glow rad="63500">
                  <a:schemeClr val="bg1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34080" y="1295400"/>
            <a:ext cx="6505192" cy="506122"/>
          </a:xfrm>
          <a:prstGeom prst="roundRect">
            <a:avLst>
              <a:gd name="adj" fmla="val 11209"/>
            </a:avLst>
          </a:prstGeom>
          <a:solidFill>
            <a:schemeClr val="accent2">
              <a:lumMod val="20000"/>
              <a:lumOff val="80000"/>
              <a:alpha val="6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WordArt 4"/>
          <p:cNvSpPr>
            <a:spLocks noChangeArrowheads="1" noChangeShapeType="1" noTextEdit="1"/>
          </p:cNvSpPr>
          <p:nvPr/>
        </p:nvSpPr>
        <p:spPr bwMode="auto">
          <a:xfrm>
            <a:off x="453826" y="1431925"/>
            <a:ext cx="6134397" cy="23995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위험물이 혼합된 공기가 </a:t>
            </a:r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점화원과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 접촉하는 순간 </a:t>
            </a:r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화재ㆍ폭발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 발생</a:t>
            </a:r>
            <a:endParaRPr lang="ko-KR" altLang="en-US" sz="3600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glow rad="50800">
                  <a:schemeClr val="accent2">
                    <a:lumMod val="5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50540" y="1383852"/>
            <a:ext cx="148030" cy="329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4401108" y="2009657"/>
            <a:ext cx="2163477" cy="2210516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359717" y="5667561"/>
            <a:ext cx="3889946" cy="8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● </a:t>
            </a:r>
            <a:r>
              <a:rPr lang="ko-KR" altLang="en-US" sz="1200" dirty="0">
                <a:solidFill>
                  <a:srgbClr val="000000"/>
                </a:solidFill>
              </a:rPr>
              <a:t>실내 또는 밀폐공간 작업 시 창문을 열거나 강제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>
                <a:solidFill>
                  <a:srgbClr val="000000"/>
                </a:solidFill>
              </a:rPr>
              <a:t>    송풍 등 환기를 하여 </a:t>
            </a:r>
            <a:r>
              <a:rPr lang="ko-KR" altLang="en-US" sz="1200" dirty="0" err="1">
                <a:solidFill>
                  <a:srgbClr val="000000"/>
                </a:solidFill>
              </a:rPr>
              <a:t>유증기</a:t>
            </a:r>
            <a:r>
              <a:rPr lang="ko-KR" altLang="en-US" sz="1200" dirty="0">
                <a:solidFill>
                  <a:srgbClr val="000000"/>
                </a:solidFill>
              </a:rPr>
              <a:t> 등 인화성 가스를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>
                <a:solidFill>
                  <a:srgbClr val="000000"/>
                </a:solidFill>
              </a:rPr>
              <a:t>    제거하여야 합니다</a:t>
            </a:r>
            <a:r>
              <a:rPr lang="ko-KR" altLang="en-US" sz="1200" dirty="0" smtClean="0">
                <a:solidFill>
                  <a:srgbClr val="000000"/>
                </a:solidFill>
              </a:rPr>
              <a:t>.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59717" y="8530170"/>
            <a:ext cx="3889946" cy="8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 smtClean="0">
                <a:solidFill>
                  <a:srgbClr val="000000"/>
                </a:solidFill>
              </a:rPr>
              <a:t>● 배관이나 </a:t>
            </a:r>
            <a:r>
              <a:rPr lang="ko-KR" altLang="en-US" sz="1200" dirty="0">
                <a:solidFill>
                  <a:srgbClr val="000000"/>
                </a:solidFill>
              </a:rPr>
              <a:t>드럼통 등 용접작업 시 내부에 인화성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>
                <a:solidFill>
                  <a:srgbClr val="000000"/>
                </a:solidFill>
              </a:rPr>
              <a:t>    물질이 있는지 확인하여야 하고 주변에 불꽃이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ko-KR" altLang="en-US" sz="1200" dirty="0">
                <a:solidFill>
                  <a:srgbClr val="000000"/>
                </a:solidFill>
              </a:rPr>
              <a:t>    날리지 않도록 조치하여야 합니다.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617132" y="2345760"/>
            <a:ext cx="187944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▪ 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 불꽃</a:t>
            </a:r>
            <a:r>
              <a:rPr lang="en-US" altLang="ko-KR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(</a:t>
            </a:r>
            <a:r>
              <a:rPr lang="ko-KR" altLang="en-US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화염</a:t>
            </a:r>
            <a:r>
              <a:rPr lang="en-US" altLang="ko-KR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ko-KR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▪ 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정전기</a:t>
            </a:r>
            <a:endParaRPr lang="ko-KR" altLang="en-US" sz="1400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+mn-ea"/>
              <a:ea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▪ 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전기스파크</a:t>
            </a:r>
            <a:endParaRPr lang="ko-KR" altLang="en-US" sz="1400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+mn-ea"/>
              <a:ea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▪  </a:t>
            </a:r>
            <a:r>
              <a:rPr lang="ko-KR" altLang="en-US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충격 및 마찰</a:t>
            </a:r>
          </a:p>
          <a:p>
            <a:pPr>
              <a:lnSpc>
                <a:spcPts val="22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▪ 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 뜨거운 </a:t>
            </a:r>
            <a:r>
              <a:rPr lang="ko-KR" altLang="en-US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표면</a:t>
            </a:r>
          </a:p>
          <a:p>
            <a:pPr>
              <a:lnSpc>
                <a:spcPts val="22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▪ 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+mn-ea"/>
                <a:ea typeface="+mn-ea"/>
              </a:rPr>
              <a:t> 담배불씨</a:t>
            </a:r>
            <a:endParaRPr lang="ko-KR" altLang="en-US" sz="1400" b="1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+mn-ea"/>
              <a:ea typeface="+mn-ea"/>
            </a:endParaRPr>
          </a:p>
        </p:txBody>
      </p:sp>
      <p:pic>
        <p:nvPicPr>
          <p:cNvPr id="83" name="그림 82" descr="신ci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913276" y="9576665"/>
            <a:ext cx="828092" cy="289833"/>
          </a:xfrm>
          <a:prstGeom prst="rect">
            <a:avLst/>
          </a:prstGeom>
        </p:spPr>
      </p:pic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97649544" descr="EMB000004d804b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5" y="9598261"/>
            <a:ext cx="952241" cy="2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모서리가 둥근 직사각형 149"/>
          <p:cNvSpPr/>
          <p:nvPr/>
        </p:nvSpPr>
        <p:spPr>
          <a:xfrm>
            <a:off x="3515322" y="7310471"/>
            <a:ext cx="2678979" cy="37813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45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330560" y="7310471"/>
            <a:ext cx="2678979" cy="37813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45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모서리가 둥근 직사각형 147"/>
          <p:cNvSpPr/>
          <p:nvPr/>
        </p:nvSpPr>
        <p:spPr>
          <a:xfrm>
            <a:off x="3515322" y="4924306"/>
            <a:ext cx="2678979" cy="37813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45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/>
          <p:cNvSpPr/>
          <p:nvPr/>
        </p:nvSpPr>
        <p:spPr>
          <a:xfrm>
            <a:off x="-10691" y="956556"/>
            <a:ext cx="6868691" cy="93610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34000"/>
                </a:schemeClr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1"/>
              </a:gs>
              <a:gs pos="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-10691" y="0"/>
            <a:ext cx="6868691" cy="9925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5" name="_x127610240" descr="EMB000004d804a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3" b="6958"/>
          <a:stretch/>
        </p:blipFill>
        <p:spPr bwMode="auto">
          <a:xfrm>
            <a:off x="3532453" y="1812268"/>
            <a:ext cx="2977537" cy="167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6"/>
          <p:cNvPicPr>
            <a:picLocks noChangeAspect="1" noChangeArrowheads="1"/>
          </p:cNvPicPr>
          <p:nvPr/>
        </p:nvPicPr>
        <p:blipFill rotWithShape="1">
          <a:blip r:embed="rId5" cstate="print">
            <a:alphaModFix/>
            <a:lum/>
          </a:blip>
          <a:srcRect l="6030" t="7030" r="3910" b="5230"/>
          <a:stretch>
            <a:fillRect/>
          </a:stretch>
        </p:blipFill>
        <p:spPr>
          <a:xfrm>
            <a:off x="3838664" y="7730067"/>
            <a:ext cx="1822584" cy="1247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450193" y="7688601"/>
            <a:ext cx="2186719" cy="1290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5" name="모서리가 둥근 직사각형 124"/>
          <p:cNvSpPr/>
          <p:nvPr/>
        </p:nvSpPr>
        <p:spPr>
          <a:xfrm>
            <a:off x="330560" y="6611960"/>
            <a:ext cx="3056981" cy="599698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ko-KR" altLang="en-US" sz="1100" dirty="0" err="1">
                <a:solidFill>
                  <a:schemeClr val="tx1"/>
                </a:solidFill>
              </a:rPr>
              <a:t>신너를</a:t>
            </a:r>
            <a:r>
              <a:rPr lang="ko-KR" altLang="en-US" sz="1100" dirty="0">
                <a:solidFill>
                  <a:schemeClr val="tx1"/>
                </a:solidFill>
              </a:rPr>
              <a:t> 보관했던 </a:t>
            </a:r>
            <a:r>
              <a:rPr lang="ko-KR" altLang="en-US" sz="1100" dirty="0" err="1">
                <a:solidFill>
                  <a:schemeClr val="tx1"/>
                </a:solidFill>
              </a:rPr>
              <a:t>폐드럼을</a:t>
            </a:r>
            <a:r>
              <a:rPr lang="ko-KR" altLang="en-US" sz="1100" dirty="0">
                <a:solidFill>
                  <a:schemeClr val="tx1"/>
                </a:solidFill>
              </a:rPr>
              <a:t> 난로로 사용하기 위해 산소 </a:t>
            </a:r>
            <a:r>
              <a:rPr lang="ko-KR" altLang="en-US" sz="1100" dirty="0" err="1">
                <a:solidFill>
                  <a:schemeClr val="tx1"/>
                </a:solidFill>
              </a:rPr>
              <a:t>용접기로</a:t>
            </a:r>
            <a:r>
              <a:rPr lang="ko-KR" altLang="en-US" sz="1100" dirty="0">
                <a:solidFill>
                  <a:schemeClr val="tx1"/>
                </a:solidFill>
              </a:rPr>
              <a:t> 절단 작업 중 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폐드럼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lvl="0"/>
            <a:r>
              <a:rPr lang="ko-KR" altLang="en-US" sz="1100" dirty="0" smtClean="0">
                <a:solidFill>
                  <a:schemeClr val="tx1"/>
                </a:solidFill>
              </a:rPr>
              <a:t>내부에 </a:t>
            </a:r>
            <a:r>
              <a:rPr lang="ko-KR" altLang="en-US" sz="1100" dirty="0">
                <a:solidFill>
                  <a:schemeClr val="tx1"/>
                </a:solidFill>
              </a:rPr>
              <a:t>잔류했던 </a:t>
            </a:r>
            <a:r>
              <a:rPr lang="ko-KR" altLang="en-US" sz="1100" dirty="0" err="1">
                <a:solidFill>
                  <a:schemeClr val="tx1"/>
                </a:solidFill>
              </a:rPr>
              <a:t>신너가</a:t>
            </a:r>
            <a:r>
              <a:rPr lang="ko-KR" altLang="en-US" sz="1100" dirty="0">
                <a:solidFill>
                  <a:schemeClr val="tx1"/>
                </a:solidFill>
              </a:rPr>
              <a:t> 폭발 </a:t>
            </a: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3515322" y="6592786"/>
            <a:ext cx="3000396" cy="631459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ko-KR" altLang="en-US" sz="1100" dirty="0">
                <a:solidFill>
                  <a:schemeClr val="tx1"/>
                </a:solidFill>
              </a:rPr>
              <a:t>작업자가 빗자루로 </a:t>
            </a:r>
            <a:r>
              <a:rPr lang="ko-KR" altLang="en-US" sz="1100" dirty="0" err="1">
                <a:solidFill>
                  <a:schemeClr val="tx1"/>
                </a:solidFill>
              </a:rPr>
              <a:t>집진기</a:t>
            </a:r>
            <a:r>
              <a:rPr lang="ko-KR" altLang="en-US" sz="1100" dirty="0">
                <a:solidFill>
                  <a:schemeClr val="tx1"/>
                </a:solidFill>
              </a:rPr>
              <a:t>(먼지를 흡입하는 장치) 내부를 청소 하던 중 정전기에 </a:t>
            </a:r>
            <a:r>
              <a:rPr lang="ko-KR" altLang="en-US" sz="1100" dirty="0" smtClean="0">
                <a:solidFill>
                  <a:schemeClr val="tx1"/>
                </a:solidFill>
              </a:rPr>
              <a:t>의한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lvl="0"/>
            <a:r>
              <a:rPr lang="ko-KR" altLang="en-US" sz="1100" dirty="0" err="1" smtClean="0">
                <a:solidFill>
                  <a:schemeClr val="tx1"/>
                </a:solidFill>
              </a:rPr>
              <a:t>스파크로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인해 </a:t>
            </a:r>
            <a:r>
              <a:rPr lang="ko-KR" altLang="en-US" sz="1100" dirty="0" err="1">
                <a:solidFill>
                  <a:schemeClr val="tx1"/>
                </a:solidFill>
              </a:rPr>
              <a:t>집진기가</a:t>
            </a:r>
            <a:r>
              <a:rPr lang="ko-KR" altLang="en-US" sz="1100" dirty="0">
                <a:solidFill>
                  <a:schemeClr val="tx1"/>
                </a:solidFill>
              </a:rPr>
              <a:t> 폭발</a:t>
            </a:r>
          </a:p>
        </p:txBody>
      </p:sp>
      <p:sp>
        <p:nvSpPr>
          <p:cNvPr id="127" name="모서리가 둥근 직사각형 126"/>
          <p:cNvSpPr/>
          <p:nvPr/>
        </p:nvSpPr>
        <p:spPr>
          <a:xfrm>
            <a:off x="3515322" y="8925330"/>
            <a:ext cx="3000396" cy="610500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ko-KR" altLang="en-US" sz="1100" dirty="0">
                <a:solidFill>
                  <a:schemeClr val="tx1"/>
                </a:solidFill>
              </a:rPr>
              <a:t>위험물 저장탱크 상부에서 용접 및 드릴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작업중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용접 불티가 탱크 내부로 날려 탱크 </a:t>
            </a:r>
            <a:r>
              <a:rPr lang="ko-KR" altLang="en-US" sz="1100" dirty="0" smtClean="0">
                <a:solidFill>
                  <a:schemeClr val="tx1"/>
                </a:solidFill>
              </a:rPr>
              <a:t>내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lvl="0"/>
            <a:r>
              <a:rPr lang="ko-KR" altLang="en-US" sz="1100" dirty="0" err="1" smtClean="0">
                <a:solidFill>
                  <a:schemeClr val="tx1"/>
                </a:solidFill>
              </a:rPr>
              <a:t>유증기</a:t>
            </a:r>
            <a:r>
              <a:rPr lang="ko-KR" altLang="en-US" sz="1100" dirty="0" smtClean="0">
                <a:solidFill>
                  <a:schemeClr val="tx1"/>
                </a:solidFill>
              </a:rPr>
              <a:t> 폭발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330560" y="8919229"/>
            <a:ext cx="3000396" cy="616599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ko-KR" altLang="en-US" sz="1100" dirty="0">
                <a:solidFill>
                  <a:schemeClr val="tx1"/>
                </a:solidFill>
              </a:rPr>
              <a:t>도장부스의 국소배기장치를 가동시키지 않고 문을 </a:t>
            </a:r>
            <a:r>
              <a:rPr lang="ko-KR" altLang="en-US" sz="1100" dirty="0" smtClean="0">
                <a:solidFill>
                  <a:schemeClr val="tx1"/>
                </a:solidFill>
              </a:rPr>
              <a:t>열어놓고 </a:t>
            </a:r>
            <a:r>
              <a:rPr lang="ko-KR" altLang="en-US" sz="1100" dirty="0">
                <a:solidFill>
                  <a:schemeClr val="tx1"/>
                </a:solidFill>
              </a:rPr>
              <a:t>작업 중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신너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유증기가</a:t>
            </a:r>
            <a:r>
              <a:rPr lang="ko-KR" altLang="en-US" sz="1100" dirty="0" smtClean="0">
                <a:solidFill>
                  <a:schemeClr val="tx1"/>
                </a:solidFill>
              </a:rPr>
              <a:t> 정전기  </a:t>
            </a:r>
            <a:r>
              <a:rPr lang="ko-KR" altLang="en-US" sz="1100" dirty="0">
                <a:solidFill>
                  <a:schemeClr val="tx1"/>
                </a:solidFill>
              </a:rPr>
              <a:t>등에 </a:t>
            </a:r>
            <a:r>
              <a:rPr lang="ko-KR" altLang="en-US" sz="1100" dirty="0" smtClean="0">
                <a:solidFill>
                  <a:schemeClr val="tx1"/>
                </a:solidFill>
              </a:rPr>
              <a:t>점화되어 </a:t>
            </a:r>
            <a:r>
              <a:rPr lang="ko-KR" altLang="en-US" sz="1100" dirty="0">
                <a:solidFill>
                  <a:schemeClr val="tx1"/>
                </a:solidFill>
              </a:rPr>
              <a:t>폭발</a:t>
            </a:r>
          </a:p>
        </p:txBody>
      </p:sp>
      <p:pic>
        <p:nvPicPr>
          <p:cNvPr id="121" name="Picture 3"/>
          <p:cNvPicPr>
            <a:picLocks noChangeAspect="1" noChangeArrowheads="1"/>
          </p:cNvPicPr>
          <p:nvPr/>
        </p:nvPicPr>
        <p:blipFill rotWithShape="1"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476672" y="5277036"/>
            <a:ext cx="2276155" cy="1315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9" name="모서리가 둥근 직사각형 68"/>
          <p:cNvSpPr/>
          <p:nvPr/>
        </p:nvSpPr>
        <p:spPr>
          <a:xfrm>
            <a:off x="234080" y="4290132"/>
            <a:ext cx="6505192" cy="458910"/>
          </a:xfrm>
          <a:prstGeom prst="roundRect">
            <a:avLst>
              <a:gd name="adj" fmla="val 11209"/>
            </a:avLst>
          </a:prstGeom>
          <a:solidFill>
            <a:schemeClr val="accent3">
              <a:lumMod val="20000"/>
              <a:lumOff val="80000"/>
              <a:alpha val="47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150540" y="4354978"/>
            <a:ext cx="148030" cy="3292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WordArt 4"/>
          <p:cNvSpPr>
            <a:spLocks noChangeArrowheads="1" noChangeShapeType="1" noTextEdit="1"/>
          </p:cNvSpPr>
          <p:nvPr/>
        </p:nvSpPr>
        <p:spPr bwMode="auto">
          <a:xfrm>
            <a:off x="453826" y="4400550"/>
            <a:ext cx="6134397" cy="244958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2E3917"/>
                  </a:glow>
                </a:effectLst>
                <a:latin typeface="HY울릉도B" pitchFamily="18" charset="-127"/>
                <a:ea typeface="HY울릉도B" pitchFamily="18" charset="-127"/>
              </a:rPr>
              <a:t>우리 주변에서 </a:t>
            </a:r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2E3917"/>
                  </a:glow>
                </a:effectLst>
                <a:latin typeface="HY울릉도B" pitchFamily="18" charset="-127"/>
                <a:ea typeface="HY울릉도B" pitchFamily="18" charset="-127"/>
              </a:rPr>
              <a:t>화재ㆍ폭발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50800">
                    <a:srgbClr val="2E3917"/>
                  </a:glow>
                </a:effectLst>
                <a:latin typeface="HY울릉도B" pitchFamily="18" charset="-127"/>
                <a:ea typeface="HY울릉도B" pitchFamily="18" charset="-127"/>
              </a:rPr>
              <a:t> 사고사례                                     </a:t>
            </a:r>
            <a:endParaRPr lang="ko-KR" altLang="en-US" sz="3600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glow rad="50800">
                  <a:srgbClr val="2E3917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2" name="WordArt 93"/>
          <p:cNvSpPr>
            <a:spLocks noChangeArrowheads="1" noChangeShapeType="1" noTextEdit="1"/>
          </p:cNvSpPr>
          <p:nvPr/>
        </p:nvSpPr>
        <p:spPr bwMode="auto">
          <a:xfrm>
            <a:off x="509071" y="249238"/>
            <a:ext cx="5800249" cy="48361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lIns="91428" tIns="45714" rIns="91428" bIns="45714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유해위험물질 </a:t>
            </a:r>
            <a:r>
              <a:rPr lang="ko-KR" altLang="en-US" sz="3600" b="1" kern="10" dirty="0" err="1" smtClean="0">
                <a:solidFill>
                  <a:schemeClr val="bg1"/>
                </a:solidFill>
                <a:effectLst>
                  <a:glow rad="1270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화재ㆍ폭발</a:t>
            </a:r>
            <a:r>
              <a:rPr lang="ko-KR" altLang="en-US" sz="3600" b="1" kern="10" dirty="0" smtClean="0">
                <a:solidFill>
                  <a:schemeClr val="bg1"/>
                </a:solidFill>
                <a:effectLst>
                  <a:glow rad="1270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 사고</a:t>
            </a:r>
            <a:r>
              <a:rPr lang="en-US" altLang="ko-KR" sz="3600" b="1" kern="10" dirty="0" smtClean="0">
                <a:solidFill>
                  <a:schemeClr val="bg1"/>
                </a:solidFill>
                <a:effectLst>
                  <a:glow rad="127000">
                    <a:schemeClr val="accent2">
                      <a:lumMod val="5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!       </a:t>
            </a:r>
            <a:endParaRPr lang="ko-KR" altLang="en-US" sz="3600" b="1" kern="10" dirty="0">
              <a:effectLst>
                <a:glow rad="63500">
                  <a:schemeClr val="bg1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0" name="WordArt 4"/>
          <p:cNvSpPr>
            <a:spLocks noChangeArrowheads="1" noChangeShapeType="1" noTextEdit="1"/>
          </p:cNvSpPr>
          <p:nvPr/>
        </p:nvSpPr>
        <p:spPr bwMode="auto">
          <a:xfrm>
            <a:off x="417364" y="1125972"/>
            <a:ext cx="3875273" cy="23141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76200">
                    <a:schemeClr val="bg1"/>
                  </a:glow>
                </a:effectLst>
                <a:latin typeface="HY산B" panose="02030600000101010101" pitchFamily="18" charset="-127"/>
                <a:ea typeface="HY산B" panose="02030600000101010101" pitchFamily="18" charset="-127"/>
              </a:rPr>
              <a:t>사업주의 무관심과 작업자의 부주의  </a:t>
            </a:r>
            <a:endParaRPr lang="ko-KR" altLang="en-US" sz="3600" kern="10" dirty="0">
              <a:ln w="18415" cmpd="sng">
                <a:noFill/>
                <a:prstDash val="solid"/>
              </a:ln>
              <a:effectLst>
                <a:glow rad="76200">
                  <a:schemeClr val="bg1"/>
                </a:glow>
              </a:effectLst>
              <a:latin typeface="HY산B" panose="02030600000101010101" pitchFamily="18" charset="-127"/>
              <a:ea typeface="HY산B" panose="02030600000101010101" pitchFamily="18" charset="-127"/>
            </a:endParaRPr>
          </a:p>
        </p:txBody>
      </p:sp>
      <p:sp>
        <p:nvSpPr>
          <p:cNvPr id="64" name="WordArt 4"/>
          <p:cNvSpPr>
            <a:spLocks noChangeArrowheads="1" noChangeShapeType="1" noTextEdit="1"/>
          </p:cNvSpPr>
          <p:nvPr/>
        </p:nvSpPr>
        <p:spPr bwMode="auto">
          <a:xfrm>
            <a:off x="422076" y="1456358"/>
            <a:ext cx="6134397" cy="27153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76200">
                    <a:schemeClr val="bg1"/>
                  </a:glow>
                </a:effectLst>
                <a:latin typeface="HY산B" panose="02030600000101010101" pitchFamily="18" charset="-127"/>
                <a:ea typeface="HY산B" panose="02030600000101010101" pitchFamily="18" charset="-127"/>
              </a:rPr>
              <a:t>언제</a:t>
            </a:r>
            <a:r>
              <a:rPr lang="en-US" altLang="ko-KR" sz="3600" kern="10" dirty="0" smtClean="0">
                <a:ln w="18415" cmpd="sng">
                  <a:noFill/>
                  <a:prstDash val="solid"/>
                </a:ln>
                <a:effectLst>
                  <a:glow rad="76200">
                    <a:schemeClr val="bg1"/>
                  </a:glow>
                </a:effectLst>
                <a:latin typeface="HY산B" panose="02030600000101010101" pitchFamily="18" charset="-127"/>
                <a:ea typeface="HY산B" panose="02030600000101010101" pitchFamily="18" charset="-127"/>
              </a:rPr>
              <a:t>, 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76200">
                    <a:schemeClr val="bg1"/>
                  </a:glow>
                </a:effectLst>
                <a:latin typeface="HY산B" panose="02030600000101010101" pitchFamily="18" charset="-127"/>
                <a:ea typeface="HY산B" panose="02030600000101010101" pitchFamily="18" charset="-127"/>
              </a:rPr>
              <a:t>어디서든 일어날 수 있습니다                   </a:t>
            </a:r>
            <a:endParaRPr lang="ko-KR" altLang="en-US" sz="3600" kern="10" dirty="0">
              <a:ln w="18415" cmpd="sng">
                <a:noFill/>
                <a:prstDash val="solid"/>
              </a:ln>
              <a:effectLst>
                <a:glow rad="76200">
                  <a:schemeClr val="bg1"/>
                </a:glow>
              </a:effectLst>
              <a:latin typeface="HY산B" panose="02030600000101010101" pitchFamily="18" charset="-127"/>
              <a:ea typeface="HY산B" panose="02030600000101010101" pitchFamily="18" charset="-127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330560" y="4924306"/>
            <a:ext cx="2678979" cy="37813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45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WordArt 4"/>
          <p:cNvSpPr>
            <a:spLocks noChangeArrowheads="1" noChangeShapeType="1" noTextEdit="1"/>
          </p:cNvSpPr>
          <p:nvPr/>
        </p:nvSpPr>
        <p:spPr bwMode="auto">
          <a:xfrm>
            <a:off x="411122" y="5016217"/>
            <a:ext cx="2523885" cy="1943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빈 드럼 절단작업 중 폭발        </a:t>
            </a:r>
            <a:endParaRPr lang="ko-KR" altLang="en-US" sz="3600" kern="10" dirty="0">
              <a:ln w="18415" cmpd="sng">
                <a:noFill/>
                <a:prstDash val="solid"/>
              </a:ln>
              <a:effectLst>
                <a:glow rad="63500">
                  <a:schemeClr val="bg1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8" name="WordArt 4"/>
          <p:cNvSpPr>
            <a:spLocks noChangeArrowheads="1" noChangeShapeType="1" noTextEdit="1"/>
          </p:cNvSpPr>
          <p:nvPr/>
        </p:nvSpPr>
        <p:spPr bwMode="auto">
          <a:xfrm>
            <a:off x="3596131" y="5016217"/>
            <a:ext cx="2523885" cy="1943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집진기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 청소 중 폭발               </a:t>
            </a:r>
            <a:endParaRPr lang="ko-KR" altLang="en-US" sz="3600" kern="10" dirty="0">
              <a:ln w="18415" cmpd="sng">
                <a:noFill/>
                <a:prstDash val="solid"/>
              </a:ln>
              <a:effectLst>
                <a:glow rad="63500">
                  <a:schemeClr val="bg1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4" name="WordArt 4"/>
          <p:cNvSpPr>
            <a:spLocks noChangeArrowheads="1" noChangeShapeType="1" noTextEdit="1"/>
          </p:cNvSpPr>
          <p:nvPr/>
        </p:nvSpPr>
        <p:spPr bwMode="auto">
          <a:xfrm>
            <a:off x="411122" y="7409884"/>
            <a:ext cx="2523885" cy="1943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자동차 도장부스 </a:t>
            </a:r>
            <a:r>
              <a:rPr lang="ko-KR" altLang="en-US" sz="3600" kern="10" dirty="0" err="1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화재ㆍ폭발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       </a:t>
            </a:r>
            <a:endParaRPr lang="ko-KR" altLang="en-US" sz="3600" kern="10" dirty="0">
              <a:ln w="18415" cmpd="sng">
                <a:noFill/>
                <a:prstDash val="solid"/>
              </a:ln>
              <a:effectLst>
                <a:glow rad="63500">
                  <a:schemeClr val="bg1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0" name="WordArt 4"/>
          <p:cNvSpPr>
            <a:spLocks noChangeArrowheads="1" noChangeShapeType="1" noTextEdit="1"/>
          </p:cNvSpPr>
          <p:nvPr/>
        </p:nvSpPr>
        <p:spPr bwMode="auto">
          <a:xfrm>
            <a:off x="3596131" y="7409884"/>
            <a:ext cx="2523885" cy="1943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 smtClean="0">
                <a:ln w="18415" cmpd="sng">
                  <a:noFill/>
                  <a:prstDash val="solid"/>
                </a:ln>
                <a:effectLst>
                  <a:glow rad="63500">
                    <a:schemeClr val="bg1"/>
                  </a:glow>
                </a:effectLst>
                <a:latin typeface="HY울릉도B" pitchFamily="18" charset="-127"/>
                <a:ea typeface="HY울릉도B" pitchFamily="18" charset="-127"/>
              </a:rPr>
              <a:t>저장탱크 용접작업 중 폭발     </a:t>
            </a:r>
            <a:endParaRPr lang="ko-KR" altLang="en-US" sz="3600" kern="10" dirty="0">
              <a:ln w="18415" cmpd="sng">
                <a:noFill/>
                <a:prstDash val="solid"/>
              </a:ln>
              <a:effectLst>
                <a:glow rad="63500">
                  <a:schemeClr val="bg1"/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22" name="Picture 5"/>
          <p:cNvPicPr>
            <a:picLocks noChangeAspect="1" noChangeArrowheads="1"/>
          </p:cNvPicPr>
          <p:nvPr/>
        </p:nvPicPr>
        <p:blipFill rotWithShape="1"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4005065" y="5277036"/>
            <a:ext cx="1616536" cy="135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9" name="_x122480072" descr="EMB0000132c3a9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696" y="1797410"/>
            <a:ext cx="2965715" cy="1688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0" name="모서리가 둥근 직사각형 129"/>
          <p:cNvSpPr/>
          <p:nvPr/>
        </p:nvSpPr>
        <p:spPr>
          <a:xfrm>
            <a:off x="358873" y="3485827"/>
            <a:ext cx="2977537" cy="71355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/>
            <a:r>
              <a:rPr lang="ko-KR" altLang="en-US" sz="1100" dirty="0" smtClean="0">
                <a:solidFill>
                  <a:schemeClr val="tx1"/>
                </a:solidFill>
              </a:rPr>
              <a:t>경기도 </a:t>
            </a:r>
            <a:r>
              <a:rPr lang="ko-KR" altLang="en-US" sz="1100" dirty="0">
                <a:solidFill>
                  <a:schemeClr val="tx1"/>
                </a:solidFill>
              </a:rPr>
              <a:t>안산소재 폴리우레탄 접착제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lvl="0" algn="just"/>
            <a:r>
              <a:rPr lang="ko-KR" altLang="en-US" sz="1100" dirty="0" smtClean="0">
                <a:solidFill>
                  <a:schemeClr val="tx1"/>
                </a:solidFill>
              </a:rPr>
              <a:t>제조공장에서 </a:t>
            </a:r>
            <a:r>
              <a:rPr lang="ko-KR" altLang="en-US" sz="1100" dirty="0">
                <a:solidFill>
                  <a:schemeClr val="tx1"/>
                </a:solidFill>
              </a:rPr>
              <a:t>반응기 반응폭주로 </a:t>
            </a:r>
            <a:r>
              <a:rPr lang="ko-KR" altLang="en-US" sz="1100" dirty="0" smtClean="0">
                <a:solidFill>
                  <a:schemeClr val="tx1"/>
                </a:solidFill>
              </a:rPr>
              <a:t>발생된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lvl="0" algn="just"/>
            <a:r>
              <a:rPr lang="ko-KR" altLang="en-US" sz="1100" dirty="0" err="1" smtClean="0">
                <a:solidFill>
                  <a:schemeClr val="tx1"/>
                </a:solidFill>
              </a:rPr>
              <a:t>유증기</a:t>
            </a:r>
            <a:r>
              <a:rPr lang="ko-KR" altLang="en-US" sz="1100" dirty="0" smtClean="0">
                <a:solidFill>
                  <a:schemeClr val="tx1"/>
                </a:solidFill>
              </a:rPr>
              <a:t> 폭발사고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사망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부상 </a:t>
            </a:r>
            <a:r>
              <a:rPr lang="en-US" altLang="ko-KR" sz="1100" dirty="0" smtClean="0">
                <a:solidFill>
                  <a:schemeClr val="tx1"/>
                </a:solidFill>
              </a:rPr>
              <a:t>2</a:t>
            </a:r>
            <a:r>
              <a:rPr lang="ko-KR" altLang="en-US" sz="1100" dirty="0" smtClean="0">
                <a:solidFill>
                  <a:schemeClr val="tx1"/>
                </a:solidFill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132" name="WordArt 4"/>
          <p:cNvSpPr>
            <a:spLocks noChangeArrowheads="1" noChangeShapeType="1" noTextEdit="1"/>
          </p:cNvSpPr>
          <p:nvPr/>
        </p:nvSpPr>
        <p:spPr bwMode="auto">
          <a:xfrm>
            <a:off x="515616" y="3235412"/>
            <a:ext cx="2675875" cy="15717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HY울릉도B" pitchFamily="18" charset="-127"/>
                <a:ea typeface="HY울릉도B" pitchFamily="18" charset="-127"/>
              </a:rPr>
              <a:t>&lt;'14.4.15. 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HY울릉도B" pitchFamily="18" charset="-127"/>
                <a:ea typeface="HY울릉도B" pitchFamily="18" charset="-127"/>
              </a:rPr>
              <a:t>폴리우레탄 접착제 공장 폭발</a:t>
            </a:r>
            <a:r>
              <a:rPr lang="en-US" altLang="ko-KR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HY울릉도B" pitchFamily="18" charset="-127"/>
                <a:ea typeface="HY울릉도B" pitchFamily="18" charset="-127"/>
              </a:rPr>
              <a:t>&gt;</a:t>
            </a:r>
            <a:endParaRPr lang="ko-KR" altLang="en-US" sz="3600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3532453" y="3485827"/>
            <a:ext cx="2977537" cy="71355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/>
            <a:r>
              <a:rPr lang="ko-KR" altLang="en-US" sz="1100" dirty="0" smtClean="0">
                <a:solidFill>
                  <a:schemeClr val="tx1"/>
                </a:solidFill>
              </a:rPr>
              <a:t>경기도 안성시 반도체부품 제조공장에서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lvl="0" algn="just"/>
            <a:r>
              <a:rPr lang="ko-KR" altLang="en-US" sz="1100" dirty="0" smtClean="0">
                <a:solidFill>
                  <a:schemeClr val="tx1"/>
                </a:solidFill>
              </a:rPr>
              <a:t>화학물질의 화학반응에 의해 화재가 발생한 사고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재산피해 </a:t>
            </a:r>
            <a:r>
              <a:rPr lang="en-US" altLang="ko-KR" sz="1100" dirty="0" smtClean="0">
                <a:solidFill>
                  <a:schemeClr val="tx1"/>
                </a:solidFill>
              </a:rPr>
              <a:t>3</a:t>
            </a:r>
            <a:r>
              <a:rPr lang="ko-KR" altLang="en-US" sz="1100" dirty="0" smtClean="0">
                <a:solidFill>
                  <a:schemeClr val="tx1"/>
                </a:solidFill>
              </a:rPr>
              <a:t>층 전소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135" name="WordArt 4"/>
          <p:cNvSpPr>
            <a:spLocks noChangeArrowheads="1" noChangeShapeType="1" noTextEdit="1"/>
          </p:cNvSpPr>
          <p:nvPr/>
        </p:nvSpPr>
        <p:spPr bwMode="auto">
          <a:xfrm>
            <a:off x="3689196" y="3235412"/>
            <a:ext cx="2675875" cy="15717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HY울릉도B" pitchFamily="18" charset="-127"/>
                <a:ea typeface="HY울릉도B" pitchFamily="18" charset="-127"/>
              </a:rPr>
              <a:t>   &lt;'14.3.9.</a:t>
            </a:r>
            <a:r>
              <a:rPr lang="ko-KR" alt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HY울릉도B" pitchFamily="18" charset="-127"/>
                <a:ea typeface="HY울릉도B" pitchFamily="18" charset="-127"/>
              </a:rPr>
              <a:t>반도체부품 제조공장 화재</a:t>
            </a:r>
            <a:r>
              <a:rPr lang="en-US" altLang="ko-KR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HY울릉도B" pitchFamily="18" charset="-127"/>
                <a:ea typeface="HY울릉도B" pitchFamily="18" charset="-127"/>
              </a:rPr>
              <a:t>&gt;   </a:t>
            </a:r>
            <a:endParaRPr lang="ko-KR" altLang="en-US" sz="3600" kern="1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5" name="그림 144" descr="신c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13276" y="9576665"/>
            <a:ext cx="828092" cy="289833"/>
          </a:xfrm>
          <a:prstGeom prst="rect">
            <a:avLst/>
          </a:prstGeom>
        </p:spPr>
      </p:pic>
      <p:pic>
        <p:nvPicPr>
          <p:cNvPr id="146" name="_x197649544" descr="EMB000004d804b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5" y="9598261"/>
            <a:ext cx="952241" cy="2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9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ancom Office">
  <a:themeElements>
    <a:clrScheme name="Hancom Office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Hancom Office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Hancom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327</Words>
  <Application>Microsoft Office PowerPoint</Application>
  <PresentationFormat>A4 용지(210x297mm)</PresentationFormat>
  <Paragraphs>68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Master</dc:creator>
  <cp:lastModifiedBy>owner</cp:lastModifiedBy>
  <cp:revision>170</cp:revision>
  <cp:lastPrinted>2014-11-19T10:05:52Z</cp:lastPrinted>
  <dcterms:created xsi:type="dcterms:W3CDTF">2012-09-07T01:15:55Z</dcterms:created>
  <dcterms:modified xsi:type="dcterms:W3CDTF">2014-11-21T01:01:15Z</dcterms:modified>
</cp:coreProperties>
</file>